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3" r:id="rId1"/>
  </p:sldMasterIdLst>
  <p:sldIdLst>
    <p:sldId id="269" r:id="rId2"/>
    <p:sldId id="268" r:id="rId3"/>
    <p:sldId id="257" r:id="rId4"/>
    <p:sldId id="258" r:id="rId5"/>
    <p:sldId id="259" r:id="rId6"/>
    <p:sldId id="260" r:id="rId7"/>
    <p:sldId id="261" r:id="rId8"/>
    <p:sldId id="262" r:id="rId9"/>
    <p:sldId id="263" r:id="rId10"/>
    <p:sldId id="264" r:id="rId11"/>
    <p:sldId id="266" r:id="rId12"/>
    <p:sldId id="265" r:id="rId13"/>
    <p:sldId id="267"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1" autoAdjust="0"/>
    <p:restoredTop sz="94660"/>
  </p:normalViewPr>
  <p:slideViewPr>
    <p:cSldViewPr snapToGrid="0">
      <p:cViewPr varScale="1">
        <p:scale>
          <a:sx n="73" d="100"/>
          <a:sy n="73" d="100"/>
        </p:scale>
        <p:origin x="4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775B469-F211-4C9A-A131-3C3DA1FBCF95}"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AF7C20-812A-4BB7-9CB9-2AD58998824C}"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091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75B469-F211-4C9A-A131-3C3DA1FBCF95}"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AF7C20-812A-4BB7-9CB9-2AD58998824C}" type="slidenum">
              <a:rPr lang="en-IN" smtClean="0"/>
              <a:t>‹#›</a:t>
            </a:fld>
            <a:endParaRPr lang="en-IN"/>
          </a:p>
        </p:txBody>
      </p:sp>
    </p:spTree>
    <p:extLst>
      <p:ext uri="{BB962C8B-B14F-4D97-AF65-F5344CB8AC3E}">
        <p14:creationId xmlns:p14="http://schemas.microsoft.com/office/powerpoint/2010/main" val="173981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75B469-F211-4C9A-A131-3C3DA1FBCF95}"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AF7C20-812A-4BB7-9CB9-2AD58998824C}"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96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75B469-F211-4C9A-A131-3C3DA1FBCF95}"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AF7C20-812A-4BB7-9CB9-2AD58998824C}" type="slidenum">
              <a:rPr lang="en-IN" smtClean="0"/>
              <a:t>‹#›</a:t>
            </a:fld>
            <a:endParaRPr lang="en-IN"/>
          </a:p>
        </p:txBody>
      </p:sp>
    </p:spTree>
    <p:extLst>
      <p:ext uri="{BB962C8B-B14F-4D97-AF65-F5344CB8AC3E}">
        <p14:creationId xmlns:p14="http://schemas.microsoft.com/office/powerpoint/2010/main" val="63232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75B469-F211-4C9A-A131-3C3DA1FBCF95}" type="datetimeFigureOut">
              <a:rPr lang="en-IN" smtClean="0"/>
              <a:t>08-09-2022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AF7C20-812A-4BB7-9CB9-2AD58998824C}"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522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75B469-F211-4C9A-A131-3C3DA1FBCF95}"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AF7C20-812A-4BB7-9CB9-2AD58998824C}" type="slidenum">
              <a:rPr lang="en-IN" smtClean="0"/>
              <a:t>‹#›</a:t>
            </a:fld>
            <a:endParaRPr lang="en-IN"/>
          </a:p>
        </p:txBody>
      </p:sp>
    </p:spTree>
    <p:extLst>
      <p:ext uri="{BB962C8B-B14F-4D97-AF65-F5344CB8AC3E}">
        <p14:creationId xmlns:p14="http://schemas.microsoft.com/office/powerpoint/2010/main" val="2499251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775B469-F211-4C9A-A131-3C3DA1FBCF95}" type="datetimeFigureOut">
              <a:rPr lang="en-IN" smtClean="0"/>
              <a:t>08-09-2022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AF7C20-812A-4BB7-9CB9-2AD58998824C}" type="slidenum">
              <a:rPr lang="en-IN" smtClean="0"/>
              <a:t>‹#›</a:t>
            </a:fld>
            <a:endParaRPr lang="en-IN"/>
          </a:p>
        </p:txBody>
      </p:sp>
    </p:spTree>
    <p:extLst>
      <p:ext uri="{BB962C8B-B14F-4D97-AF65-F5344CB8AC3E}">
        <p14:creationId xmlns:p14="http://schemas.microsoft.com/office/powerpoint/2010/main" val="2214782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775B469-F211-4C9A-A131-3C3DA1FBCF95}" type="datetimeFigureOut">
              <a:rPr lang="en-IN" smtClean="0"/>
              <a:t>08-09-2022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AF7C20-812A-4BB7-9CB9-2AD58998824C}" type="slidenum">
              <a:rPr lang="en-IN" smtClean="0"/>
              <a:t>‹#›</a:t>
            </a:fld>
            <a:endParaRPr lang="en-IN"/>
          </a:p>
        </p:txBody>
      </p:sp>
    </p:spTree>
    <p:extLst>
      <p:ext uri="{BB962C8B-B14F-4D97-AF65-F5344CB8AC3E}">
        <p14:creationId xmlns:p14="http://schemas.microsoft.com/office/powerpoint/2010/main" val="2953661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75B469-F211-4C9A-A131-3C3DA1FBCF95}" type="datetimeFigureOut">
              <a:rPr lang="en-IN" smtClean="0"/>
              <a:t>08-09-2022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CAF7C20-812A-4BB7-9CB9-2AD58998824C}" type="slidenum">
              <a:rPr lang="en-IN" smtClean="0"/>
              <a:t>‹#›</a:t>
            </a:fld>
            <a:endParaRPr lang="en-IN"/>
          </a:p>
        </p:txBody>
      </p:sp>
    </p:spTree>
    <p:extLst>
      <p:ext uri="{BB962C8B-B14F-4D97-AF65-F5344CB8AC3E}">
        <p14:creationId xmlns:p14="http://schemas.microsoft.com/office/powerpoint/2010/main" val="355723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775B469-F211-4C9A-A131-3C3DA1FBCF95}"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AF7C20-812A-4BB7-9CB9-2AD58998824C}" type="slidenum">
              <a:rPr lang="en-IN" smtClean="0"/>
              <a:t>‹#›</a:t>
            </a:fld>
            <a:endParaRPr lang="en-IN"/>
          </a:p>
        </p:txBody>
      </p:sp>
    </p:spTree>
    <p:extLst>
      <p:ext uri="{BB962C8B-B14F-4D97-AF65-F5344CB8AC3E}">
        <p14:creationId xmlns:p14="http://schemas.microsoft.com/office/powerpoint/2010/main" val="223403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75B469-F211-4C9A-A131-3C3DA1FBCF95}" type="datetimeFigureOut">
              <a:rPr lang="en-IN" smtClean="0"/>
              <a:t>08-09-2022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AF7C20-812A-4BB7-9CB9-2AD58998824C}"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680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540">
              <a:schemeClr val="accent3">
                <a:lumMod val="60000"/>
                <a:lumOff val="40000"/>
              </a:schemeClr>
            </a:gs>
            <a:gs pos="34512">
              <a:srgbClr val="FF0000"/>
            </a:gs>
            <a:gs pos="65472">
              <a:srgbClr val="FFFF00"/>
            </a:gs>
            <a:gs pos="0">
              <a:schemeClr val="accent4">
                <a:lumMod val="67000"/>
              </a:schemeClr>
            </a:gs>
            <a:gs pos="48000">
              <a:schemeClr val="accent4">
                <a:lumMod val="97000"/>
                <a:lumOff val="3000"/>
              </a:schemeClr>
            </a:gs>
            <a:gs pos="79663">
              <a:srgbClr val="7030A0"/>
            </a:gs>
            <a:gs pos="100000">
              <a:schemeClr val="accent4">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775B469-F211-4C9A-A131-3C3DA1FBCF95}" type="datetimeFigureOut">
              <a:rPr lang="en-IN" smtClean="0"/>
              <a:t>08-09-2022</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CAF7C20-812A-4BB7-9CB9-2AD58998824C}"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13148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6540">
              <a:srgbClr val="00B0F0"/>
            </a:gs>
            <a:gs pos="34512">
              <a:srgbClr val="FF0000"/>
            </a:gs>
            <a:gs pos="65472">
              <a:srgbClr val="FFFF00"/>
            </a:gs>
            <a:gs pos="0">
              <a:schemeClr val="accent4">
                <a:lumMod val="67000"/>
              </a:schemeClr>
            </a:gs>
            <a:gs pos="48000">
              <a:schemeClr val="accent4">
                <a:lumMod val="97000"/>
                <a:lumOff val="3000"/>
              </a:schemeClr>
            </a:gs>
            <a:gs pos="79663">
              <a:srgbClr val="7030A0"/>
            </a:gs>
            <a:gs pos="100000">
              <a:schemeClr val="accent4">
                <a:lumMod val="60000"/>
                <a:lumOff val="40000"/>
              </a:schemeClr>
            </a:gs>
          </a:gsLst>
          <a:lin ang="2700000" scaled="1"/>
          <a:tileRect/>
        </a:gradFill>
        <a:effectLst/>
      </p:bgPr>
    </p:bg>
    <p:spTree>
      <p:nvGrpSpPr>
        <p:cNvPr id="1" name=""/>
        <p:cNvGrpSpPr/>
        <p:nvPr/>
      </p:nvGrpSpPr>
      <p:grpSpPr>
        <a:xfrm>
          <a:off x="0" y="0"/>
          <a:ext cx="0" cy="0"/>
          <a:chOff x="0" y="0"/>
          <a:chExt cx="0" cy="0"/>
        </a:xfrm>
      </p:grpSpPr>
      <p:sp>
        <p:nvSpPr>
          <p:cNvPr id="4" name="Rectangle 3"/>
          <p:cNvSpPr/>
          <p:nvPr/>
        </p:nvSpPr>
        <p:spPr>
          <a:xfrm>
            <a:off x="415409" y="-218482"/>
            <a:ext cx="9193286" cy="1446550"/>
          </a:xfrm>
          <a:prstGeom prst="rect">
            <a:avLst/>
          </a:prstGeom>
          <a:noFill/>
        </p:spPr>
        <p:txBody>
          <a:bodyPr wrap="none" lIns="91440" tIns="45720" rIns="91440" bIns="45720">
            <a:spAutoFit/>
          </a:bodyPr>
          <a:lstStyle/>
          <a:p>
            <a:pPr algn="ctr"/>
            <a:r>
              <a:rPr lang="en-US" sz="8800" b="1" i="1" u="sng"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MY PRESENTATION </a:t>
            </a:r>
            <a:endParaRPr lang="en-US" sz="8800" b="1" i="1" u="sng"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5" name="Rectangle 4"/>
          <p:cNvSpPr/>
          <p:nvPr/>
        </p:nvSpPr>
        <p:spPr>
          <a:xfrm>
            <a:off x="2248282" y="1609488"/>
            <a:ext cx="2016899" cy="1569660"/>
          </a:xfrm>
          <a:prstGeom prst="rect">
            <a:avLst/>
          </a:prstGeom>
          <a:noFill/>
        </p:spPr>
        <p:txBody>
          <a:bodyPr wrap="none" lIns="91440" tIns="45720" rIns="91440" bIns="45720">
            <a:spAutoFit/>
          </a:bodyPr>
          <a:lstStyle/>
          <a:p>
            <a:pPr algn="ctr"/>
            <a:r>
              <a:rPr lang="en-US" sz="9600" b="1" i="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UPS</a:t>
            </a:r>
            <a:endParaRPr lang="en-US" sz="9600" b="1" i="1" u="sng"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Right Arrow 5"/>
          <p:cNvSpPr/>
          <p:nvPr/>
        </p:nvSpPr>
        <p:spPr>
          <a:xfrm>
            <a:off x="4685398" y="3179148"/>
            <a:ext cx="3687580" cy="1558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u="sng" dirty="0" smtClean="0"/>
              <a:t>AMITABH</a:t>
            </a:r>
            <a:endParaRPr lang="en-IN" sz="4000" b="1" i="1" u="sng" dirty="0"/>
          </a:p>
        </p:txBody>
      </p:sp>
      <p:sp>
        <p:nvSpPr>
          <p:cNvPr id="7" name="Down Arrow 6"/>
          <p:cNvSpPr/>
          <p:nvPr/>
        </p:nvSpPr>
        <p:spPr>
          <a:xfrm rot="18970256">
            <a:off x="5881021" y="1445087"/>
            <a:ext cx="1648919" cy="2540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u="sng" dirty="0" smtClean="0"/>
              <a:t>AMITABH</a:t>
            </a:r>
            <a:endParaRPr lang="en-IN" sz="3600" b="1" i="1" u="sng" dirty="0"/>
          </a:p>
        </p:txBody>
      </p:sp>
      <p:sp>
        <p:nvSpPr>
          <p:cNvPr id="9" name="Down Arrow 8"/>
          <p:cNvSpPr/>
          <p:nvPr/>
        </p:nvSpPr>
        <p:spPr>
          <a:xfrm rot="12934643">
            <a:off x="5925189" y="4020571"/>
            <a:ext cx="1715028" cy="2579261"/>
          </a:xfrm>
          <a:prstGeom prst="downArrow">
            <a:avLst>
              <a:gd name="adj1" fmla="val 50000"/>
              <a:gd name="adj2" fmla="val 34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u="sng" dirty="0" smtClean="0"/>
              <a:t>AMITABH</a:t>
            </a:r>
            <a:endParaRPr lang="en-IN" sz="4000" b="1" i="1" u="sng" dirty="0"/>
          </a:p>
        </p:txBody>
      </p:sp>
      <p:pic>
        <p:nvPicPr>
          <p:cNvPr id="10" name="Picture 9"/>
          <p:cNvPicPr>
            <a:picLocks noChangeAspect="1"/>
          </p:cNvPicPr>
          <p:nvPr/>
        </p:nvPicPr>
        <p:blipFill>
          <a:blip r:embed="rId2"/>
          <a:stretch>
            <a:fillRect/>
          </a:stretch>
        </p:blipFill>
        <p:spPr>
          <a:xfrm>
            <a:off x="-37333" y="3028013"/>
            <a:ext cx="3802267" cy="3829987"/>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9145780" y="0"/>
            <a:ext cx="3046220" cy="6858000"/>
          </a:xfrm>
          <a:prstGeom prst="rect">
            <a:avLst/>
          </a:prstGeom>
          <a:effectLst>
            <a:outerShdw blurRad="50800" dist="50800" dir="5400000" algn="ctr" rotWithShape="0">
              <a:srgbClr val="7030A0"/>
            </a:outerShdw>
          </a:effectLst>
        </p:spPr>
      </p:pic>
    </p:spTree>
    <p:extLst>
      <p:ext uri="{BB962C8B-B14F-4D97-AF65-F5344CB8AC3E}">
        <p14:creationId xmlns:p14="http://schemas.microsoft.com/office/powerpoint/2010/main" val="4165808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origami"/>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4088" y="0"/>
            <a:ext cx="9720072" cy="1499616"/>
          </a:xfrm>
        </p:spPr>
        <p:txBody>
          <a:bodyPr>
            <a:normAutofit/>
          </a:bodyPr>
          <a:lstStyle/>
          <a:p>
            <a:pPr algn="ctr"/>
            <a:r>
              <a:rPr lang="en-US" sz="3600" b="1" i="1" u="sng" dirty="0" smtClean="0"/>
              <a:t>UPS FAILURE IS A MAJOR CAUSE OF DATA CENTER DOWNTIME</a:t>
            </a:r>
            <a:endParaRPr lang="en-IN" sz="3600" b="1" i="1" u="sng" dirty="0"/>
          </a:p>
        </p:txBody>
      </p:sp>
      <p:sp>
        <p:nvSpPr>
          <p:cNvPr id="3" name="Content Placeholder 2"/>
          <p:cNvSpPr>
            <a:spLocks noGrp="1"/>
          </p:cNvSpPr>
          <p:nvPr>
            <p:ph idx="1"/>
          </p:nvPr>
        </p:nvSpPr>
        <p:spPr>
          <a:xfrm>
            <a:off x="838200" y="1825625"/>
            <a:ext cx="4437185" cy="4351338"/>
          </a:xfrm>
        </p:spPr>
        <p:txBody>
          <a:bodyPr>
            <a:normAutofit/>
          </a:bodyPr>
          <a:lstStyle/>
          <a:p>
            <a:r>
              <a:rPr lang="en-US" sz="2800" b="1" i="1" dirty="0" smtClean="0"/>
              <a:t>In a recent survey released by Emerson Networking power. PS battery failure was found to be a leading source of data center downtime. A rather remarkable 65% of data center mangers survey saw UPS failure as the largest cause of data center downtime.</a:t>
            </a:r>
            <a:endParaRPr lang="en-IN" sz="2800" b="1" i="1" dirty="0"/>
          </a:p>
        </p:txBody>
      </p:sp>
    </p:spTree>
    <p:extLst>
      <p:ext uri="{BB962C8B-B14F-4D97-AF65-F5344CB8AC3E}">
        <p14:creationId xmlns:p14="http://schemas.microsoft.com/office/powerpoint/2010/main" val="542112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rgbClr val="0070C0"/>
          </a:fgClr>
          <a:bgClr>
            <a:schemeClr val="bg1"/>
          </a:bgClr>
        </a:patt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1540"/>
            <a:ext cx="7480663" cy="4351338"/>
          </a:xfrm>
        </p:spPr>
        <p:txBody>
          <a:bodyPr>
            <a:noAutofit/>
          </a:bodyPr>
          <a:lstStyle/>
          <a:p>
            <a:r>
              <a:rPr lang="en-US" sz="2800" b="1" i="1" dirty="0" smtClean="0"/>
              <a:t>A  hard shutdown can not only mean lost data, but in some cases can lead to equipment damage or corrupted configuration, leading to more downtime, maintenance and repair costs. A UPS system is crucial to minimize the stress a hard shutdown causes on your electronic equipment </a:t>
            </a:r>
          </a:p>
          <a:p>
            <a:r>
              <a:rPr lang="en-US" sz="2800" b="1" i="1" dirty="0" smtClean="0"/>
              <a:t>While it is impossible for commercial power companies to guarantee 100% uptime on their services, a data center can keep things running by using an uninterruptible power supply, or “UPS” for short.</a:t>
            </a:r>
          </a:p>
        </p:txBody>
      </p:sp>
      <p:sp>
        <p:nvSpPr>
          <p:cNvPr id="4" name="Rectangle 3"/>
          <p:cNvSpPr/>
          <p:nvPr/>
        </p:nvSpPr>
        <p:spPr>
          <a:xfrm>
            <a:off x="1795616" y="464695"/>
            <a:ext cx="8074839" cy="923330"/>
          </a:xfrm>
          <a:prstGeom prst="rect">
            <a:avLst/>
          </a:prstGeom>
          <a:noFill/>
        </p:spPr>
        <p:txBody>
          <a:bodyPr wrap="none" lIns="91440" tIns="45720" rIns="91440" bIns="45720">
            <a:spAutoFit/>
          </a:bodyPr>
          <a:lstStyle/>
          <a:p>
            <a:pPr algn="ctr"/>
            <a:r>
              <a:rPr lang="en-US" sz="5400" b="1" i="1" u="sng" cap="none" spc="0" dirty="0" smtClean="0">
                <a:ln w="22225">
                  <a:solidFill>
                    <a:schemeClr val="accent2"/>
                  </a:solidFill>
                  <a:prstDash val="solid"/>
                </a:ln>
                <a:solidFill>
                  <a:schemeClr val="accent2">
                    <a:lumMod val="40000"/>
                    <a:lumOff val="60000"/>
                  </a:schemeClr>
                </a:solidFill>
                <a:effectLst/>
              </a:rPr>
              <a:t>AVOID HARD SHUTDOWNS </a:t>
            </a:r>
            <a:endParaRPr lang="en-US" sz="5400" b="1" i="1" u="sng"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918744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7551"/>
            <a:ext cx="9720072" cy="1499616"/>
          </a:xfrm>
        </p:spPr>
        <p:txBody>
          <a:bodyPr/>
          <a:lstStyle/>
          <a:p>
            <a:pPr algn="ctr"/>
            <a:r>
              <a:rPr lang="en-US" b="1" i="1" u="sng" dirty="0" smtClean="0"/>
              <a:t>PREVENT DATA LOSS </a:t>
            </a:r>
            <a:endParaRPr lang="en-IN" b="1" i="1" u="sng" dirty="0"/>
          </a:p>
        </p:txBody>
      </p:sp>
      <p:sp>
        <p:nvSpPr>
          <p:cNvPr id="3" name="Content Placeholder 2"/>
          <p:cNvSpPr>
            <a:spLocks noGrp="1"/>
          </p:cNvSpPr>
          <p:nvPr>
            <p:ph idx="1"/>
          </p:nvPr>
        </p:nvSpPr>
        <p:spPr>
          <a:xfrm>
            <a:off x="253584" y="1534577"/>
            <a:ext cx="5269523" cy="4351338"/>
          </a:xfrm>
        </p:spPr>
        <p:txBody>
          <a:bodyPr>
            <a:noAutofit/>
          </a:bodyPr>
          <a:lstStyle/>
          <a:p>
            <a:pPr marL="514350" indent="-514350">
              <a:buFont typeface="+mj-lt"/>
              <a:buAutoNum type="arabicPeriod"/>
            </a:pPr>
            <a:r>
              <a:rPr lang="en-US" sz="2400" b="1" i="1" dirty="0" smtClean="0"/>
              <a:t>Keep your  computer clean and dust-fee.</a:t>
            </a:r>
          </a:p>
          <a:p>
            <a:pPr marL="514350" indent="-514350">
              <a:buFont typeface="+mj-lt"/>
              <a:buAutoNum type="arabicPeriod"/>
            </a:pPr>
            <a:r>
              <a:rPr lang="en-US" sz="2400" b="1" i="1" dirty="0" smtClean="0"/>
              <a:t>If your PC gets hot, take it apart and clean it .</a:t>
            </a:r>
          </a:p>
          <a:p>
            <a:pPr marL="514350" indent="-514350">
              <a:buFont typeface="+mj-lt"/>
              <a:buAutoNum type="arabicPeriod"/>
            </a:pPr>
            <a:r>
              <a:rPr lang="en-US" sz="2400" b="1" i="1" dirty="0" smtClean="0"/>
              <a:t>Save and backup your files regularly, to multiple locations with encryption.</a:t>
            </a:r>
          </a:p>
          <a:p>
            <a:pPr marL="514350" indent="-514350">
              <a:buFont typeface="+mj-lt"/>
              <a:buAutoNum type="arabicPeriod"/>
            </a:pPr>
            <a:r>
              <a:rPr lang="en-US" sz="2400" b="1" i="1" dirty="0" smtClean="0"/>
              <a:t>Create an image backup BEFORE  the signs of hard drive failure </a:t>
            </a:r>
          </a:p>
          <a:p>
            <a:pPr marL="514350" indent="-514350">
              <a:buFont typeface="+mj-lt"/>
              <a:buAutoNum type="arabicPeriod"/>
            </a:pPr>
            <a:r>
              <a:rPr lang="en-US" sz="2400" b="1" i="1" dirty="0" smtClean="0"/>
              <a:t>Keep your anti-virus software up to data.</a:t>
            </a:r>
            <a:endParaRPr lang="en-IN" sz="2400" b="1" i="1" dirty="0"/>
          </a:p>
        </p:txBody>
      </p:sp>
      <p:pic>
        <p:nvPicPr>
          <p:cNvPr id="4" name="Picture 3"/>
          <p:cNvPicPr>
            <a:picLocks noChangeAspect="1"/>
          </p:cNvPicPr>
          <p:nvPr/>
        </p:nvPicPr>
        <p:blipFill>
          <a:blip r:embed="rId3"/>
          <a:stretch>
            <a:fillRect/>
          </a:stretch>
        </p:blipFill>
        <p:spPr>
          <a:xfrm>
            <a:off x="6096000" y="1397625"/>
            <a:ext cx="5863461" cy="4488290"/>
          </a:xfrm>
          <a:prstGeom prst="rect">
            <a:avLst/>
          </a:prstGeom>
        </p:spPr>
      </p:pic>
    </p:spTree>
    <p:extLst>
      <p:ext uri="{BB962C8B-B14F-4D97-AF65-F5344CB8AC3E}">
        <p14:creationId xmlns:p14="http://schemas.microsoft.com/office/powerpoint/2010/main" val="1038860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8018" y="1396739"/>
            <a:ext cx="5497286" cy="3436518"/>
          </a:xfrm>
        </p:spPr>
        <p:txBody>
          <a:bodyPr>
            <a:noAutofit/>
          </a:bodyPr>
          <a:lstStyle/>
          <a:p>
            <a:pPr algn="just"/>
            <a:r>
              <a:rPr lang="en-US" sz="3200" b="1" i="1" dirty="0" smtClean="0"/>
              <a:t>Protection against common power disturbances such as brownouts, power spikes, voltage dips and fluctuations. Improvement to business efficiency through protection against costly Downtime to essential services, protection against loss of  critical data increasing  business productivity </a:t>
            </a:r>
            <a:r>
              <a:rPr lang="en-US" sz="3200" b="1" i="1" dirty="0" smtClean="0"/>
              <a:t>. </a:t>
            </a:r>
            <a:endParaRPr lang="en-IN" sz="3200" b="1" i="1" dirty="0"/>
          </a:p>
        </p:txBody>
      </p:sp>
      <p:sp>
        <p:nvSpPr>
          <p:cNvPr id="4" name="Rectangle 3"/>
          <p:cNvSpPr/>
          <p:nvPr/>
        </p:nvSpPr>
        <p:spPr>
          <a:xfrm>
            <a:off x="1348867" y="237198"/>
            <a:ext cx="9494266" cy="646331"/>
          </a:xfrm>
          <a:prstGeom prst="rect">
            <a:avLst/>
          </a:prstGeom>
          <a:noFill/>
        </p:spPr>
        <p:txBody>
          <a:bodyPr wrap="none" lIns="91440" tIns="45720" rIns="91440" bIns="45720">
            <a:spAutoFit/>
          </a:bodyPr>
          <a:lstStyle/>
          <a:p>
            <a:pPr algn="ctr"/>
            <a:r>
              <a:rPr lang="en-US" sz="3600" b="1" i="1" u="sng" dirty="0"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BENEFITS OF AN UNINTERRUPTIBLE POWER SUPPLY</a:t>
            </a:r>
            <a:endParaRPr lang="en-US" sz="3600" b="1" i="1" u="sng"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952650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8194" y="682052"/>
            <a:ext cx="6590875" cy="1506511"/>
          </a:xfrm>
        </p:spPr>
        <p:style>
          <a:lnRef idx="2">
            <a:schemeClr val="accent1"/>
          </a:lnRef>
          <a:fillRef idx="1">
            <a:schemeClr val="lt1"/>
          </a:fillRef>
          <a:effectRef idx="0">
            <a:schemeClr val="accent1"/>
          </a:effectRef>
          <a:fontRef idx="minor">
            <a:schemeClr val="dk1"/>
          </a:fontRef>
        </p:style>
        <p:txBody>
          <a:bodyPr>
            <a:noAutofit/>
          </a:bodyPr>
          <a:lstStyle/>
          <a:p>
            <a:r>
              <a:rPr lang="en-US" sz="11500" b="1" i="1" u="sng" dirty="0" smtClean="0">
                <a:ln w="22225">
                  <a:solidFill>
                    <a:srgbClr val="00B050"/>
                  </a:solidFill>
                  <a:prstDash val="solid"/>
                </a:ln>
                <a:solidFill>
                  <a:schemeClr val="accent2">
                    <a:lumMod val="40000"/>
                    <a:lumOff val="60000"/>
                  </a:schemeClr>
                </a:solidFill>
              </a:rPr>
              <a:t>Thankyou </a:t>
            </a:r>
            <a:endParaRPr lang="en-IN" sz="11500" b="1" i="1" u="sng" dirty="0">
              <a:ln w="22225">
                <a:solidFill>
                  <a:srgbClr val="00B050"/>
                </a:solidFill>
                <a:prstDash val="solid"/>
              </a:ln>
              <a:solidFill>
                <a:schemeClr val="accent2">
                  <a:lumMod val="40000"/>
                  <a:lumOff val="60000"/>
                </a:schemeClr>
              </a:solidFill>
            </a:endParaRPr>
          </a:p>
        </p:txBody>
      </p:sp>
      <p:pic>
        <p:nvPicPr>
          <p:cNvPr id="4" name="Picture 3"/>
          <p:cNvPicPr>
            <a:picLocks noChangeAspect="1"/>
          </p:cNvPicPr>
          <p:nvPr/>
        </p:nvPicPr>
        <p:blipFill>
          <a:blip r:embed="rId2"/>
          <a:stretch>
            <a:fillRect/>
          </a:stretch>
        </p:blipFill>
        <p:spPr>
          <a:xfrm>
            <a:off x="0" y="2308485"/>
            <a:ext cx="12037101" cy="4437088"/>
          </a:xfrm>
          <a:prstGeom prst="rect">
            <a:avLst/>
          </a:prstGeom>
        </p:spPr>
      </p:pic>
    </p:spTree>
    <p:extLst>
      <p:ext uri="{BB962C8B-B14F-4D97-AF65-F5344CB8AC3E}">
        <p14:creationId xmlns:p14="http://schemas.microsoft.com/office/powerpoint/2010/main" val="3354321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9019" y="683488"/>
            <a:ext cx="10368398" cy="5711252"/>
          </a:xfrm>
          <a:ln>
            <a:solidFill>
              <a:schemeClr val="accent4"/>
            </a:solidFill>
          </a:ln>
        </p:spPr>
        <p:style>
          <a:lnRef idx="2">
            <a:schemeClr val="accent2"/>
          </a:lnRef>
          <a:fillRef idx="1">
            <a:schemeClr val="lt1"/>
          </a:fillRef>
          <a:effectRef idx="0">
            <a:schemeClr val="accent2"/>
          </a:effectRef>
          <a:fontRef idx="minor">
            <a:schemeClr val="dk1"/>
          </a:fontRef>
        </p:style>
        <p:txBody>
          <a:bodyPr>
            <a:normAutofit/>
          </a:bodyPr>
          <a:lstStyle/>
          <a:p>
            <a:pPr>
              <a:buFont typeface="Arial" panose="020B0604020202020204" pitchFamily="34" charset="0"/>
              <a:buChar char="•"/>
            </a:pPr>
            <a:r>
              <a:rPr lang="en-US" sz="2800" b="1" i="1" dirty="0" smtClean="0"/>
              <a:t>UP</a:t>
            </a:r>
            <a:r>
              <a:rPr lang="en-US" sz="2800" b="1" i="1" dirty="0"/>
              <a:t>SYSTEM </a:t>
            </a:r>
          </a:p>
          <a:p>
            <a:pPr>
              <a:buFont typeface="Arial" panose="020B0604020202020204" pitchFamily="34" charset="0"/>
              <a:buChar char="•"/>
            </a:pPr>
            <a:r>
              <a:rPr lang="en-US" sz="2800" b="1" i="1" dirty="0"/>
              <a:t>MAJOR ROLES OF UPS </a:t>
            </a:r>
          </a:p>
          <a:p>
            <a:pPr>
              <a:buFont typeface="Arial" panose="020B0604020202020204" pitchFamily="34" charset="0"/>
              <a:buChar char="•"/>
            </a:pPr>
            <a:r>
              <a:rPr lang="en-US" sz="2800" b="1" i="1" dirty="0"/>
              <a:t>APPLICATIONS OF UPS INCLUDES </a:t>
            </a:r>
          </a:p>
          <a:p>
            <a:pPr>
              <a:buFont typeface="Arial" panose="020B0604020202020204" pitchFamily="34" charset="0"/>
              <a:buChar char="•"/>
            </a:pPr>
            <a:r>
              <a:rPr lang="en-US" sz="2800" b="1" i="1" dirty="0"/>
              <a:t>TYPES OF UPS</a:t>
            </a:r>
          </a:p>
          <a:p>
            <a:pPr>
              <a:buFont typeface="Arial" panose="020B0604020202020204" pitchFamily="34" charset="0"/>
              <a:buChar char="•"/>
            </a:pPr>
            <a:r>
              <a:rPr lang="en-US" sz="2800" b="1" i="1" dirty="0"/>
              <a:t>OFF LINE UPS </a:t>
            </a:r>
          </a:p>
          <a:p>
            <a:pPr>
              <a:buFont typeface="Arial" panose="020B0604020202020204" pitchFamily="34" charset="0"/>
              <a:buChar char="•"/>
            </a:pPr>
            <a:r>
              <a:rPr lang="en-US" sz="2800" b="1" i="1" dirty="0"/>
              <a:t>LINE INTERATIVE UPS </a:t>
            </a:r>
          </a:p>
          <a:p>
            <a:pPr>
              <a:buFont typeface="Arial" panose="020B0604020202020204" pitchFamily="34" charset="0"/>
              <a:buChar char="•"/>
            </a:pPr>
            <a:r>
              <a:rPr lang="en-US" sz="2800" b="1" i="1" dirty="0"/>
              <a:t>UPS FAILURE IS A  MAJOR CAUSE OF DATA  CENTER DOWNTIME </a:t>
            </a:r>
          </a:p>
          <a:p>
            <a:pPr>
              <a:buFont typeface="Arial" panose="020B0604020202020204" pitchFamily="34" charset="0"/>
              <a:buChar char="•"/>
            </a:pPr>
            <a:r>
              <a:rPr lang="en-US" sz="2800" b="1" i="1" dirty="0"/>
              <a:t>PREVENT DATA LOSS </a:t>
            </a:r>
          </a:p>
          <a:p>
            <a:pPr>
              <a:buFont typeface="Arial" panose="020B0604020202020204" pitchFamily="34" charset="0"/>
              <a:buChar char="•"/>
            </a:pPr>
            <a:r>
              <a:rPr lang="en-US" sz="2800" b="1" i="1" dirty="0"/>
              <a:t>AVOID HARD SHOUTDOWN</a:t>
            </a:r>
          </a:p>
          <a:p>
            <a:pPr>
              <a:buFont typeface="Arial" panose="020B0604020202020204" pitchFamily="34" charset="0"/>
              <a:buChar char="•"/>
            </a:pPr>
            <a:r>
              <a:rPr lang="en-US" sz="2800" b="1" i="1" dirty="0"/>
              <a:t>BENEFITS OF AN UNINTERRPTIBLE </a:t>
            </a:r>
            <a:r>
              <a:rPr lang="en-US" sz="2800" b="1" i="1" dirty="0" smtClean="0"/>
              <a:t>S POWER SUPPLY</a:t>
            </a:r>
            <a:endParaRPr lang="en-IN" sz="2800" b="1" i="1" dirty="0"/>
          </a:p>
        </p:txBody>
      </p:sp>
      <p:sp>
        <p:nvSpPr>
          <p:cNvPr id="4" name="Rectangle 3"/>
          <p:cNvSpPr/>
          <p:nvPr/>
        </p:nvSpPr>
        <p:spPr>
          <a:xfrm>
            <a:off x="3043003" y="0"/>
            <a:ext cx="4564856" cy="923330"/>
          </a:xfrm>
          <a:prstGeom prst="rect">
            <a:avLst/>
          </a:prstGeom>
          <a:noFill/>
        </p:spPr>
        <p:txBody>
          <a:bodyPr wrap="square" lIns="91440" tIns="45720" rIns="91440" bIns="45720">
            <a:spAutoFit/>
          </a:bodyPr>
          <a:lstStyle/>
          <a:p>
            <a:pPr algn="ct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CONTENT </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367734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430" y="189279"/>
            <a:ext cx="5122985" cy="959583"/>
          </a:xfrm>
        </p:spPr>
        <p:txBody>
          <a:bodyPr/>
          <a:lstStyle/>
          <a:p>
            <a:pPr algn="ctr"/>
            <a:r>
              <a:rPr lang="en-US" b="1" i="1" u="sng" dirty="0" smtClean="0"/>
              <a:t>UPS SYSTEMS</a:t>
            </a:r>
            <a:endParaRPr lang="en-IN" b="1" i="1" u="sng" dirty="0"/>
          </a:p>
        </p:txBody>
      </p:sp>
      <p:sp>
        <p:nvSpPr>
          <p:cNvPr id="3" name="Content Placeholder 2"/>
          <p:cNvSpPr>
            <a:spLocks noGrp="1"/>
          </p:cNvSpPr>
          <p:nvPr>
            <p:ph idx="1"/>
          </p:nvPr>
        </p:nvSpPr>
        <p:spPr>
          <a:xfrm>
            <a:off x="926122" y="1016733"/>
            <a:ext cx="4020632" cy="4351338"/>
          </a:xfrm>
        </p:spPr>
        <p:txBody>
          <a:bodyPr>
            <a:noAutofit/>
          </a:bodyPr>
          <a:lstStyle/>
          <a:p>
            <a:r>
              <a:rPr lang="en-US" sz="2800" b="1" i="1" dirty="0" smtClean="0">
                <a:solidFill>
                  <a:srgbClr val="92D050"/>
                </a:solidFill>
              </a:rPr>
              <a:t>(Uninterruptible power supply</a:t>
            </a:r>
            <a:r>
              <a:rPr lang="en-US" sz="2800" b="1" i="1" dirty="0" smtClean="0"/>
              <a:t>) A device that provides battery backup when the electrical power fails or drops to an unacceptable voltage level. Small UPS systems provide for a few minutes, enough to power down the computer in an orderly manner, while larger systems have enough battery for several hours.</a:t>
            </a:r>
          </a:p>
        </p:txBody>
      </p:sp>
      <p:pic>
        <p:nvPicPr>
          <p:cNvPr id="4" name="Picture 3"/>
          <p:cNvPicPr>
            <a:picLocks noChangeAspect="1"/>
          </p:cNvPicPr>
          <p:nvPr/>
        </p:nvPicPr>
        <p:blipFill>
          <a:blip r:embed="rId2"/>
          <a:stretch>
            <a:fillRect/>
          </a:stretch>
        </p:blipFill>
        <p:spPr>
          <a:xfrm>
            <a:off x="6295869" y="1148862"/>
            <a:ext cx="5546360" cy="5474008"/>
          </a:xfrm>
          <a:prstGeom prst="rect">
            <a:avLst/>
          </a:prstGeom>
        </p:spPr>
      </p:pic>
    </p:spTree>
    <p:extLst>
      <p:ext uri="{BB962C8B-B14F-4D97-AF65-F5344CB8AC3E}">
        <p14:creationId xmlns:p14="http://schemas.microsoft.com/office/powerpoint/2010/main" val="14719415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rgbClr val="0070C0"/>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229" y="0"/>
            <a:ext cx="10515600" cy="1325563"/>
          </a:xfrm>
          <a:solidFill>
            <a:srgbClr val="0070C0"/>
          </a:solidFill>
        </p:spPr>
        <p:txBody>
          <a:bodyPr/>
          <a:lstStyle/>
          <a:p>
            <a:pPr algn="ctr"/>
            <a:r>
              <a:rPr lang="en-US" b="1" i="1" u="sng" dirty="0" smtClean="0"/>
              <a:t>MAJOR ROLES OF UPS </a:t>
            </a:r>
            <a:endParaRPr lang="en-IN" b="1" i="1" u="sng" dirty="0"/>
          </a:p>
        </p:txBody>
      </p:sp>
      <p:sp>
        <p:nvSpPr>
          <p:cNvPr id="3" name="Content Placeholder 2"/>
          <p:cNvSpPr>
            <a:spLocks noGrp="1"/>
          </p:cNvSpPr>
          <p:nvPr>
            <p:ph idx="1"/>
          </p:nvPr>
        </p:nvSpPr>
        <p:spPr>
          <a:xfrm>
            <a:off x="0" y="1325563"/>
            <a:ext cx="5621215" cy="4351338"/>
          </a:xfrm>
          <a:pattFill prst="pct5">
            <a:fgClr>
              <a:srgbClr val="0070C0"/>
            </a:fgClr>
            <a:bgClr>
              <a:schemeClr val="bg1"/>
            </a:bgClr>
          </a:pattFill>
        </p:spPr>
        <p:txBody>
          <a:bodyPr>
            <a:noAutofit/>
          </a:bodyPr>
          <a:lstStyle/>
          <a:p>
            <a:r>
              <a:rPr lang="en-US" sz="2400" i="1" dirty="0" smtClean="0"/>
              <a:t>Whether it is data for healthcare services,24/7 banking , or order processing, data is vital to your business. You have invested in the networks and systems that manage and store that data, and any interruption in the power supply can be devastating</a:t>
            </a:r>
          </a:p>
          <a:p>
            <a:r>
              <a:rPr lang="en-US" sz="2400" i="1" dirty="0" smtClean="0"/>
              <a:t>When there is any failure in main power source, the </a:t>
            </a:r>
            <a:r>
              <a:rPr lang="en-US" sz="2000" b="1" i="1" dirty="0" smtClean="0"/>
              <a:t>UPS </a:t>
            </a:r>
            <a:r>
              <a:rPr lang="en-US" sz="2400" i="1" dirty="0" smtClean="0"/>
              <a:t>will supply the power for a short time. This is that prime role of ups. In addition to that, it can able to correct some general power problems related to utility services in varying degrees. The problems that can be corrected are voltage spike (sustained over voltage), Noise, Quick reduction in input voltage, Harmonic distortion and the instability of frequency in mains. </a:t>
            </a:r>
            <a:endParaRPr lang="en-IN" sz="2400" i="1" dirty="0"/>
          </a:p>
        </p:txBody>
      </p:sp>
      <p:pic>
        <p:nvPicPr>
          <p:cNvPr id="4" name="Picture 3"/>
          <p:cNvPicPr>
            <a:picLocks noChangeAspect="1"/>
          </p:cNvPicPr>
          <p:nvPr/>
        </p:nvPicPr>
        <p:blipFill>
          <a:blip r:embed="rId2"/>
          <a:stretch>
            <a:fillRect/>
          </a:stretch>
        </p:blipFill>
        <p:spPr>
          <a:xfrm>
            <a:off x="6700410" y="1607528"/>
            <a:ext cx="5491589" cy="5108065"/>
          </a:xfrm>
          <a:prstGeom prst="rect">
            <a:avLst/>
          </a:prstGeom>
          <a:scene3d>
            <a:camera prst="orthographicFront"/>
            <a:lightRig rig="threePt" dir="t"/>
          </a:scene3d>
          <a:sp3d>
            <a:bevelT w="101600" prst="riblet"/>
          </a:sp3d>
        </p:spPr>
      </p:pic>
    </p:spTree>
    <p:extLst>
      <p:ext uri="{BB962C8B-B14F-4D97-AF65-F5344CB8AC3E}">
        <p14:creationId xmlns:p14="http://schemas.microsoft.com/office/powerpoint/2010/main" val="2459980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i="1" u="sng" dirty="0" smtClean="0"/>
              <a:t>APPLICATIONS OF A UPS INCLUDES:-</a:t>
            </a:r>
            <a:endParaRPr lang="en-IN" sz="3600" b="1" i="1" u="sng" dirty="0"/>
          </a:p>
        </p:txBody>
      </p:sp>
      <p:sp>
        <p:nvSpPr>
          <p:cNvPr id="3" name="Content Placeholder 2"/>
          <p:cNvSpPr>
            <a:spLocks noGrp="1"/>
          </p:cNvSpPr>
          <p:nvPr>
            <p:ph idx="1"/>
          </p:nvPr>
        </p:nvSpPr>
        <p:spPr>
          <a:xfrm>
            <a:off x="838200" y="1825625"/>
            <a:ext cx="4448908" cy="4351338"/>
          </a:xfrm>
          <a:gradFill>
            <a:gsLst>
              <a:gs pos="26540">
                <a:schemeClr val="accent3">
                  <a:lumMod val="60000"/>
                  <a:lumOff val="40000"/>
                </a:schemeClr>
              </a:gs>
              <a:gs pos="34512">
                <a:srgbClr val="FF0000"/>
              </a:gs>
              <a:gs pos="65472">
                <a:srgbClr val="FFFF00"/>
              </a:gs>
              <a:gs pos="0">
                <a:schemeClr val="accent4">
                  <a:lumMod val="67000"/>
                </a:schemeClr>
              </a:gs>
              <a:gs pos="48000">
                <a:schemeClr val="accent4">
                  <a:lumMod val="97000"/>
                  <a:lumOff val="3000"/>
                </a:schemeClr>
              </a:gs>
              <a:gs pos="79663">
                <a:srgbClr val="7030A0"/>
              </a:gs>
              <a:gs pos="100000">
                <a:schemeClr val="accent4">
                  <a:lumMod val="60000"/>
                  <a:lumOff val="40000"/>
                </a:schemeClr>
              </a:gs>
            </a:gsLst>
            <a:lin ang="16200000" scaled="1"/>
          </a:gradFill>
        </p:spPr>
        <p:txBody>
          <a:bodyPr>
            <a:noAutofit/>
          </a:bodyPr>
          <a:lstStyle/>
          <a:p>
            <a:r>
              <a:rPr lang="en-US" sz="3200" b="1" i="1" dirty="0" smtClean="0"/>
              <a:t>Data centers</a:t>
            </a:r>
          </a:p>
          <a:p>
            <a:r>
              <a:rPr lang="en-US" sz="3200" b="1" i="1" dirty="0" smtClean="0"/>
              <a:t>Industries </a:t>
            </a:r>
          </a:p>
          <a:p>
            <a:r>
              <a:rPr lang="en-US" sz="3200" b="1" i="1" dirty="0" smtClean="0"/>
              <a:t>Telecommunications </a:t>
            </a:r>
          </a:p>
          <a:p>
            <a:r>
              <a:rPr lang="en-US" sz="3200" b="1" i="1" dirty="0" smtClean="0"/>
              <a:t>Healthcare:hospitals,clinics and retirement homes</a:t>
            </a:r>
          </a:p>
          <a:p>
            <a:r>
              <a:rPr lang="en-US" sz="3200" b="1" i="1" dirty="0" smtClean="0"/>
              <a:t>Banks and insurance </a:t>
            </a:r>
          </a:p>
          <a:p>
            <a:r>
              <a:rPr lang="en-US" sz="3200" b="1" i="1" dirty="0" smtClean="0"/>
              <a:t>Some special projects (events)</a:t>
            </a:r>
            <a:endParaRPr lang="en-IN" sz="3200" b="1" i="1" dirty="0"/>
          </a:p>
        </p:txBody>
      </p:sp>
    </p:spTree>
    <p:extLst>
      <p:ext uri="{BB962C8B-B14F-4D97-AF65-F5344CB8AC3E}">
        <p14:creationId xmlns:p14="http://schemas.microsoft.com/office/powerpoint/2010/main" val="3903250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rgbClr val="0070C0"/>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blipFill>
            <a:blip r:embed="rId2"/>
            <a:tile tx="0" ty="0" sx="100000" sy="100000" flip="none" algn="tl"/>
          </a:blipFill>
        </p:spPr>
        <p:txBody>
          <a:bodyPr/>
          <a:lstStyle/>
          <a:p>
            <a:pPr algn="ctr"/>
            <a:r>
              <a:rPr lang="en-US" b="1" i="1" u="sng" dirty="0" smtClean="0"/>
              <a:t>TYPES OF UPS</a:t>
            </a:r>
            <a:endParaRPr lang="en-IN" b="1" i="1" u="sng" dirty="0"/>
          </a:p>
        </p:txBody>
      </p:sp>
      <p:sp>
        <p:nvSpPr>
          <p:cNvPr id="3" name="Content Placeholder 2"/>
          <p:cNvSpPr>
            <a:spLocks noGrp="1"/>
          </p:cNvSpPr>
          <p:nvPr>
            <p:ph idx="1"/>
          </p:nvPr>
        </p:nvSpPr>
        <p:spPr>
          <a:solidFill>
            <a:srgbClr val="0070C0"/>
          </a:solidFill>
        </p:spPr>
        <p:txBody>
          <a:bodyPr/>
          <a:lstStyle/>
          <a:p>
            <a:r>
              <a:rPr lang="en-US" dirty="0" smtClean="0"/>
              <a:t>Generally, the ups system is categorised into</a:t>
            </a:r>
          </a:p>
          <a:p>
            <a:r>
              <a:rPr lang="en-US" dirty="0" smtClean="0"/>
              <a:t>On –line UPS,</a:t>
            </a:r>
          </a:p>
          <a:p>
            <a:r>
              <a:rPr lang="en-US" dirty="0" smtClean="0"/>
              <a:t>Off –line UPS and </a:t>
            </a:r>
          </a:p>
          <a:p>
            <a:r>
              <a:rPr lang="en-US" dirty="0" smtClean="0"/>
              <a:t>Line interactive UPS  </a:t>
            </a:r>
          </a:p>
          <a:p>
            <a:pPr marL="0" indent="0">
              <a:buNone/>
            </a:pPr>
            <a:r>
              <a:rPr lang="en-US" dirty="0"/>
              <a:t> </a:t>
            </a:r>
            <a:r>
              <a:rPr lang="en-US" dirty="0" smtClean="0"/>
              <a:t> Other designs includes standby on –line hybrid, standby- Ferro, Delta conversion on-line etc.  </a:t>
            </a:r>
            <a:endParaRPr lang="en-IN" dirty="0"/>
          </a:p>
        </p:txBody>
      </p:sp>
    </p:spTree>
    <p:extLst>
      <p:ext uri="{BB962C8B-B14F-4D97-AF65-F5344CB8AC3E}">
        <p14:creationId xmlns:p14="http://schemas.microsoft.com/office/powerpoint/2010/main" val="1714009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6993"/>
            <a:ext cx="10515600" cy="1325563"/>
          </a:xfrm>
        </p:spPr>
        <p:txBody>
          <a:bodyPr/>
          <a:lstStyle/>
          <a:p>
            <a:pPr algn="ctr"/>
            <a:r>
              <a:rPr lang="en-US" b="1" i="1" u="sng" dirty="0" smtClean="0"/>
              <a:t>ON -LINE UPS </a:t>
            </a:r>
            <a:endParaRPr lang="en-IN" b="1" i="1" u="sng" dirty="0"/>
          </a:p>
        </p:txBody>
      </p:sp>
      <p:sp>
        <p:nvSpPr>
          <p:cNvPr id="3" name="Content Placeholder 2"/>
          <p:cNvSpPr>
            <a:spLocks noGrp="1"/>
          </p:cNvSpPr>
          <p:nvPr>
            <p:ph idx="1"/>
          </p:nvPr>
        </p:nvSpPr>
        <p:spPr>
          <a:xfrm>
            <a:off x="838200" y="1825625"/>
            <a:ext cx="4366846" cy="4351338"/>
          </a:xfrm>
        </p:spPr>
        <p:txBody>
          <a:bodyPr/>
          <a:lstStyle/>
          <a:p>
            <a:r>
              <a:rPr lang="en-US" dirty="0" smtClean="0"/>
              <a:t>The online ups is a type of UPS that supplies power to the AC load through the rectifier and inverter combo in normal operation and uses an inverter to supply AC power during a power failure. Therefore, the output supply always stays on ON and there is no need for switching  </a:t>
            </a:r>
            <a:endParaRPr lang="en-IN" dirty="0"/>
          </a:p>
        </p:txBody>
      </p:sp>
      <p:pic>
        <p:nvPicPr>
          <p:cNvPr id="4" name="Picture 3"/>
          <p:cNvPicPr>
            <a:picLocks noChangeAspect="1"/>
          </p:cNvPicPr>
          <p:nvPr/>
        </p:nvPicPr>
        <p:blipFill>
          <a:blip r:embed="rId3"/>
          <a:stretch>
            <a:fillRect/>
          </a:stretch>
        </p:blipFill>
        <p:spPr>
          <a:xfrm>
            <a:off x="5771213" y="1402556"/>
            <a:ext cx="6100995" cy="5197475"/>
          </a:xfrm>
          <a:prstGeom prst="rect">
            <a:avLst/>
          </a:prstGeom>
        </p:spPr>
      </p:pic>
    </p:spTree>
    <p:extLst>
      <p:ext uri="{BB962C8B-B14F-4D97-AF65-F5344CB8AC3E}">
        <p14:creationId xmlns:p14="http://schemas.microsoft.com/office/powerpoint/2010/main" val="37778840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u="sng" dirty="0" smtClean="0"/>
              <a:t>OFF-LINE UPS </a:t>
            </a:r>
            <a:endParaRPr lang="en-IN" b="1" i="1" u="sng" dirty="0"/>
          </a:p>
        </p:txBody>
      </p:sp>
      <p:sp>
        <p:nvSpPr>
          <p:cNvPr id="3" name="Content Placeholder 2"/>
          <p:cNvSpPr>
            <a:spLocks noGrp="1"/>
          </p:cNvSpPr>
          <p:nvPr>
            <p:ph idx="1"/>
          </p:nvPr>
        </p:nvSpPr>
        <p:spPr>
          <a:xfrm>
            <a:off x="838200" y="1825625"/>
            <a:ext cx="3675185" cy="4351338"/>
          </a:xfrm>
        </p:spPr>
        <p:txBody>
          <a:bodyPr>
            <a:noAutofit/>
          </a:bodyPr>
          <a:lstStyle/>
          <a:p>
            <a:r>
              <a:rPr lang="en-US" sz="2800" b="1" i="1" dirty="0" smtClean="0"/>
              <a:t>Offline UPS, sometimes described as standby power supply (SPS) are systems where the load is fed directly from the raw mains during normal operations instead of the inverter outputs.</a:t>
            </a:r>
            <a:endParaRPr lang="en-IN" sz="2800" b="1" i="1" dirty="0"/>
          </a:p>
        </p:txBody>
      </p:sp>
      <p:pic>
        <p:nvPicPr>
          <p:cNvPr id="4" name="Picture 3"/>
          <p:cNvPicPr>
            <a:picLocks noChangeAspect="1"/>
          </p:cNvPicPr>
          <p:nvPr/>
        </p:nvPicPr>
        <p:blipFill>
          <a:blip r:embed="rId3"/>
          <a:stretch>
            <a:fillRect/>
          </a:stretch>
        </p:blipFill>
        <p:spPr>
          <a:xfrm>
            <a:off x="6349535" y="1663908"/>
            <a:ext cx="5715000" cy="5067691"/>
          </a:xfrm>
          <a:prstGeom prst="rect">
            <a:avLst/>
          </a:prstGeom>
        </p:spPr>
      </p:pic>
    </p:spTree>
    <p:extLst>
      <p:ext uri="{BB962C8B-B14F-4D97-AF65-F5344CB8AC3E}">
        <p14:creationId xmlns:p14="http://schemas.microsoft.com/office/powerpoint/2010/main" val="3797058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u="sng" dirty="0" smtClean="0"/>
              <a:t>LINE INTERACTIVE UPS </a:t>
            </a:r>
            <a:endParaRPr lang="en-IN" b="1" i="1" u="sng" dirty="0"/>
          </a:p>
        </p:txBody>
      </p:sp>
      <p:sp>
        <p:nvSpPr>
          <p:cNvPr id="3" name="Content Placeholder 2"/>
          <p:cNvSpPr>
            <a:spLocks noGrp="1"/>
          </p:cNvSpPr>
          <p:nvPr>
            <p:ph idx="1"/>
          </p:nvPr>
        </p:nvSpPr>
        <p:spPr>
          <a:xfrm>
            <a:off x="433466" y="2260339"/>
            <a:ext cx="4495800" cy="4351338"/>
          </a:xfrm>
        </p:spPr>
        <p:txBody>
          <a:bodyPr>
            <a:normAutofit/>
          </a:bodyPr>
          <a:lstStyle/>
          <a:p>
            <a:pPr algn="just"/>
            <a:r>
              <a:rPr lang="en-US" sz="2800" b="1" i="1" dirty="0" smtClean="0"/>
              <a:t>A line – interactive UPS maintains the inverter in line and redirects the battery's DC current path from the normal charging mode to suppling current when power is lost. </a:t>
            </a:r>
            <a:r>
              <a:rPr lang="en-US" sz="2800" b="1" i="1" dirty="0"/>
              <a:t>I</a:t>
            </a:r>
            <a:r>
              <a:rPr lang="en-US" sz="2800" b="1" i="1" dirty="0" smtClean="0"/>
              <a:t>n this design, the battery-to-AC power inverter is always connected to the output of the UPS</a:t>
            </a:r>
            <a:endParaRPr lang="en-IN" sz="2800" b="1" i="1" dirty="0"/>
          </a:p>
        </p:txBody>
      </p:sp>
      <p:pic>
        <p:nvPicPr>
          <p:cNvPr id="4" name="Picture 3"/>
          <p:cNvPicPr>
            <a:picLocks noChangeAspect="1"/>
          </p:cNvPicPr>
          <p:nvPr/>
        </p:nvPicPr>
        <p:blipFill>
          <a:blip r:embed="rId3"/>
          <a:stretch>
            <a:fillRect/>
          </a:stretch>
        </p:blipFill>
        <p:spPr>
          <a:xfrm>
            <a:off x="5551609" y="1825625"/>
            <a:ext cx="5238750" cy="4548553"/>
          </a:xfrm>
          <a:prstGeom prst="rect">
            <a:avLst/>
          </a:prstGeom>
        </p:spPr>
      </p:pic>
    </p:spTree>
    <p:extLst>
      <p:ext uri="{BB962C8B-B14F-4D97-AF65-F5344CB8AC3E}">
        <p14:creationId xmlns:p14="http://schemas.microsoft.com/office/powerpoint/2010/main" val="20274605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159</TotalTime>
  <Words>693</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Tw Cen MT</vt:lpstr>
      <vt:lpstr>Tw Cen MT Condensed</vt:lpstr>
      <vt:lpstr>Wingdings 3</vt:lpstr>
      <vt:lpstr>Integral</vt:lpstr>
      <vt:lpstr>PowerPoint Presentation</vt:lpstr>
      <vt:lpstr>PowerPoint Presentation</vt:lpstr>
      <vt:lpstr>UPS SYSTEMS</vt:lpstr>
      <vt:lpstr>MAJOR ROLES OF UPS </vt:lpstr>
      <vt:lpstr>APPLICATIONS OF A UPS INCLUDES:-</vt:lpstr>
      <vt:lpstr>TYPES OF UPS</vt:lpstr>
      <vt:lpstr>ON -LINE UPS </vt:lpstr>
      <vt:lpstr>OFF-LINE UPS </vt:lpstr>
      <vt:lpstr>LINE INTERACTIVE UPS </vt:lpstr>
      <vt:lpstr>UPS FAILURE IS A MAJOR CAUSE OF DATA CENTER DOWNTIME</vt:lpstr>
      <vt:lpstr>PowerPoint Presentation</vt:lpstr>
      <vt:lpstr>PREVENT DATA LOSS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 Bosco</dc:creator>
  <cp:lastModifiedBy>Don Bosco</cp:lastModifiedBy>
  <cp:revision>22</cp:revision>
  <dcterms:created xsi:type="dcterms:W3CDTF">2022-08-24T09:06:09Z</dcterms:created>
  <dcterms:modified xsi:type="dcterms:W3CDTF">2022-09-08T06:55:14Z</dcterms:modified>
</cp:coreProperties>
</file>